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62" r:id="rId5"/>
    <p:sldId id="389" r:id="rId6"/>
    <p:sldId id="366" r:id="rId7"/>
    <p:sldId id="370" r:id="rId8"/>
    <p:sldId id="385" r:id="rId9"/>
    <p:sldId id="382" r:id="rId10"/>
    <p:sldId id="388" r:id="rId11"/>
    <p:sldId id="371" r:id="rId12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636"/>
    <a:srgbClr val="C2352E"/>
    <a:srgbClr val="1453D4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7B450-CA3A-5ABC-4338-7FBA2259D1F2}" v="67" dt="2025-03-12T13:18:59.118"/>
    <p1510:client id="{6B59F539-335A-42A2-A028-C45E4D41E0B5}" v="1" dt="2025-03-12T13:17:05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nwei Han" userId="10cfedb6-1336-4a35-a765-0fa98c70d033" providerId="ADAL" clId="{6B59F539-335A-42A2-A028-C45E4D41E0B5}"/>
    <pc:docChg chg="custSel modSld">
      <pc:chgData name="Tianwei Han" userId="10cfedb6-1336-4a35-a765-0fa98c70d033" providerId="ADAL" clId="{6B59F539-335A-42A2-A028-C45E4D41E0B5}" dt="2025-03-12T13:17:05.767" v="0" actId="700"/>
      <pc:docMkLst>
        <pc:docMk/>
      </pc:docMkLst>
      <pc:sldChg chg="modSp mod chgLayout">
        <pc:chgData name="Tianwei Han" userId="10cfedb6-1336-4a35-a765-0fa98c70d033" providerId="ADAL" clId="{6B59F539-335A-42A2-A028-C45E4D41E0B5}" dt="2025-03-12T13:17:05.767" v="0" actId="700"/>
        <pc:sldMkLst>
          <pc:docMk/>
          <pc:sldMk cId="3537425846" sldId="364"/>
        </pc:sldMkLst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3" creationId="{49A9FAB0-49C7-A335-EA9E-1B0C4CB1FA0D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4" creationId="{3031CC92-CE45-C84A-6A75-9F4C077DF877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6" creationId="{7A3571E4-0C22-96F7-3DC9-763C68F7C81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7" creationId="{3E55864B-7713-696C-C346-8CB451512095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9" creationId="{EF888C7E-5B7C-47DB-921B-038681CF552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0" creationId="{172EFBC6-2998-144B-B200-3C8906FC2BB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2" creationId="{C592898C-BD3B-6076-FE5B-1D3FC1212C5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3" creationId="{5F56D563-0AFC-BDF1-BE83-7D9CD927AC24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4" creationId="{3385FC90-7736-5963-EAE4-47582D461FB9}"/>
          </ac:spMkLst>
        </pc:spChg>
        <pc:picChg chg="mod ord">
          <ac:chgData name="Tianwei Han" userId="10cfedb6-1336-4a35-a765-0fa98c70d033" providerId="ADAL" clId="{6B59F539-335A-42A2-A028-C45E4D41E0B5}" dt="2025-03-12T13:17:05.767" v="0" actId="700"/>
          <ac:picMkLst>
            <pc:docMk/>
            <pc:sldMk cId="3537425846" sldId="364"/>
            <ac:picMk id="16" creationId="{65D5C047-63DD-F905-995C-EB79536337FB}"/>
          </ac:picMkLst>
        </pc:picChg>
      </pc:sldChg>
    </pc:docChg>
  </pc:docChgLst>
  <pc:docChgLst>
    <pc:chgData name="Tianwei Han" userId="S::j-tianweihan@microsoft.com::10cfedb6-1336-4a35-a765-0fa98c70d033" providerId="AD" clId="Web-{42F7B450-CA3A-5ABC-4338-7FBA2259D1F2}"/>
    <pc:docChg chg="addSld delSld modSld addSection delSection">
      <pc:chgData name="Tianwei Han" userId="S::j-tianweihan@microsoft.com::10cfedb6-1336-4a35-a765-0fa98c70d033" providerId="AD" clId="Web-{42F7B450-CA3A-5ABC-4338-7FBA2259D1F2}" dt="2025-03-12T13:18:49.884" v="51" actId="34807"/>
      <pc:docMkLst>
        <pc:docMk/>
      </pc:docMkLst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3925577" sldId="34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11990398" sldId="35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2311061" sldId="35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958122979" sldId="36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98334414" sldId="36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37425846" sldId="36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81723979" sldId="36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15905199" sldId="37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52107278" sldId="37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37867573" sldId="38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98748360" sldId="38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56187481" sldId="38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581245" sldId="38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15903594" sldId="38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15476016" sldId="38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267237132" sldId="38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78214269" sldId="387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76112046" sldId="388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5533121" sldId="389"/>
        </pc:sldMkLst>
      </pc:sldChg>
      <pc:sldChg chg="addSp delSp modSp add del mod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797371288" sldId="256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2" creationId="{D7BCAFEE-0C96-D05D-C936-2790CCA8061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3" creationId="{31E8DE83-DA38-5557-934E-2766E9F0467A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8" creationId="{E84515F4-1DA1-CA0D-7DD5-B8502ABC3C50}"/>
          </ac:spMkLst>
        </pc:spChg>
      </pc:sldChg>
      <pc:sldChg chg="modSp add del mod modTransition addAnim delAnim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434985508" sldId="256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2" creationId="{B0BCA3AE-6967-5AA9-6C2D-E99626CB123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3" creationId="{91A70B0B-4FC4-0C30-8F82-FBD7C72BF01A}"/>
          </ac:spMkLst>
        </pc:sp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013241762" sldId="256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2" creationId="{03678BED-159A-BA73-4B0D-630AFB961863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7" creationId="{4ED6B464-689D-D7AE-01A2-FF3485F31A21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894046884" sldId="256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2" creationId="{9EB60042-5361-A5D6-0011-B0B25FB71CE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5" creationId="{D3DE20D8-F69C-47C2-BCE4-DF01ACA04B1D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894046884" sldId="2564"/>
            <ac:picMk id="4" creationId="{12D00D7A-CDA1-4A9C-BB47-B83AE0AA9343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26945618" sldId="256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2" creationId="{14333A7C-5510-CF73-11E8-47CAF6254AD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5" creationId="{BFB32180-5604-4E93-9F56-951F59170B56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26945618" sldId="2565"/>
            <ac:picMk id="4" creationId="{F52C7A44-7F48-4458-AC57-402B019CF3B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1629079" sldId="256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2" creationId="{CF87E9CB-E92E-33A5-95EE-7ACA75EBB69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5" creationId="{B6302FB4-A205-4325-ACF0-253AF49D3277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91629079" sldId="2566"/>
            <ac:picMk id="4" creationId="{051D2144-7028-4C50-A9A3-B411A6E67B6F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141028132" sldId="256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2" creationId="{9A4FBA87-D6B5-CC1E-97C6-9C05F68A0CC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7" creationId="{46ED0A04-78C2-5DA6-1FFD-9265923AE916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4192244" sldId="256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2" creationId="{1B61EDFE-43FD-33A8-0CCA-83711BB7DE0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5" creationId="{AD69A728-988F-45AA-8AC6-B6BE818012F2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24192244" sldId="2568"/>
            <ac:picMk id="4" creationId="{AB903365-82A1-48A7-BB48-23B6A0237002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027077775" sldId="256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2" creationId="{06D7943C-E6BF-F143-437A-C18AD3A683B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5" creationId="{48CD4990-94B8-411A-AB03-82A6D76E296E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027077775" sldId="2569"/>
            <ac:picMk id="4" creationId="{46C26E86-86D1-4949-A360-047337B987F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7532503" sldId="257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2" creationId="{403ED60F-9B32-337A-8CCD-965975CC12D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5" creationId="{C3A1A170-0749-49E2-A96E-C7A53321331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57532503" sldId="2570"/>
            <ac:picMk id="4" creationId="{4237F157-AAF1-415C-9D9D-90361F3801DE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926937870" sldId="257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2" creationId="{88438131-0815-CAD9-5E20-225F3F10D0CD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7" creationId="{B1006CE6-967D-810D-FD2A-C6E6689D51A7}"/>
          </ac:spMkLst>
        </pc:sp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4975734" sldId="257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4975734" sldId="2572"/>
            <ac:spMk id="2" creationId="{E300DBDC-B92A-C7B9-1882-74309840AACF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4975734" sldId="2572"/>
            <ac:graphicFrameMk id="4" creationId="{FA3FACD5-704D-4553-A244-5992EF5E2BEB}"/>
          </ac:graphicFrameMkLst>
        </pc:graphicFrame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113693" sldId="257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2" creationId="{2A754875-772D-874D-C52A-8097DC46DF05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5" creationId="{8AEABB33-2710-417F-9E96-5D03D38826F1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15113693" sldId="2573"/>
            <ac:picMk id="4" creationId="{AAE6F493-204A-4AB4-B59C-ACD54FE4F3A4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8718520" sldId="257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2" creationId="{F0BC7380-F9D4-DB32-817A-2618E2C48BE2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5" creationId="{3F5265C8-3C8E-4F6F-B085-683566E627A3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8718520" sldId="2574"/>
            <ac:picMk id="4" creationId="{01EF8D7D-B75D-4E1D-9BB4-08767C8745D4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89482883" sldId="257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2" creationId="{AC24D66F-A5A0-8694-B849-A5E143E53CA2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7" creationId="{EB845F6C-BE0F-F8CE-7510-5B4366CC1AC3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2136123" sldId="257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2" creationId="{4364B4C5-24F1-ED12-1CBB-62AA2B9A001A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5" creationId="{CA8C85ED-EFBE-46F7-B02E-4CA65E4E0C90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2136123" sldId="2576"/>
            <ac:picMk id="4" creationId="{EA2FBD45-E1EB-4430-AC32-AB87DCFB432B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459207400" sldId="257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2" creationId="{8CE0AE39-2CCB-487B-B3B8-5C79D1291A2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5" creationId="{DF55133B-74AB-41EC-B4FA-0BBAAD97274B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459207400" sldId="2577"/>
            <ac:picMk id="4" creationId="{3D83F7AE-9F89-48D6-B26C-0128D5B0F5A7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75118134" sldId="257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75118134" sldId="2578"/>
            <ac:spMk id="2" creationId="{5AA0B4DC-742E-8BBA-9266-C95BD3F1D341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2975118134" sldId="2578"/>
            <ac:graphicFrameMk id="4" creationId="{58F87B1C-EE00-48AC-A88A-FD389C64A090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52374586" sldId="257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2" creationId="{13F06488-AC19-9AD2-FAA4-4B4002EE4BD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7" creationId="{DC10F535-C9B2-E253-9F86-6CD46A609C38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515776" sldId="258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2" creationId="{755802B9-0A5C-71C9-DBEE-93B60DA351B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5" creationId="{9728494B-D32A-4EAB-8EDA-D9C7D9400D5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65515776" sldId="2580"/>
            <ac:picMk id="4" creationId="{A0CBD479-5A13-46E8-A53E-0164DDB0BD5D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39237180" sldId="258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2" creationId="{B09638E9-5845-0F37-F6C3-05A9CB64207D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5" creationId="{8AC1BA00-A146-4EA4-BB29-70640F1DE6F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39237180" sldId="2581"/>
            <ac:picMk id="4" creationId="{3BB25865-4A5E-4F90-8D07-AE75E165E943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284791493" sldId="258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284791493" sldId="2582"/>
            <ac:spMk id="2" creationId="{A3559774-7E2E-6CF6-C9E5-7EEC0AB49D70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284791493" sldId="2582"/>
            <ac:graphicFrameMk id="4" creationId="{26824959-6C19-4239-A35D-68E2A2798739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126768163" sldId="258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2" creationId="{08EE1320-7A97-6D42-31C9-DC445CF3FF9C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7" creationId="{430F6402-D005-410E-3120-F139E032008C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356189282" sldId="258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2" creationId="{DCA95FC8-5867-4429-7C26-2AC24DEB19F6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5" creationId="{049A9E88-1BF3-4046-B830-CE9A439773E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356189282" sldId="2584"/>
            <ac:picMk id="4" creationId="{F836CE2E-61D8-4FF2-854D-F08DE3B7824A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16800190" sldId="258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2" creationId="{5F70287D-DE1D-75FA-4489-F50116E6BB7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5" creationId="{4DB5C5A1-2DCD-425A-A7FC-69D824DF4B9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16800190" sldId="2585"/>
            <ac:picMk id="4" creationId="{8CD7824F-00A6-4785-B900-6DDB8D97D66A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7235185" sldId="258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637235185" sldId="2586"/>
            <ac:spMk id="2" creationId="{06B30FA6-FDC9-F34D-9FDB-86A79F6BBDF8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637235185" sldId="2586"/>
            <ac:graphicFrameMk id="4" creationId="{8B8E5FC0-5B0E-404A-AE42-0604AF6CD7AB}"/>
          </ac:graphicFrameMkLst>
        </pc:graphicFrameChg>
      </pc:sldChg>
      <pc:sldChg chg="addSp delSp 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38994354" sldId="258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2" creationId="{552E29E9-8F2A-3AC9-B943-8FB5AAF1694D}"/>
          </ac:spMkLst>
        </pc:spChg>
        <pc:spChg chg="add del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3" creationId="{7730CE07-A0B1-2F4C-89C2-0C367ADB08DB}"/>
          </ac:spMkLst>
        </pc:spChg>
        <pc:graphicFrameChg chg="add del mod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38994354" sldId="2587"/>
            <ac:graphicFrameMk id="7" creationId="{BE00455E-2719-1EEF-4350-95E3C0179ED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7/22/2025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84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30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55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28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1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6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832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74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829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35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7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8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4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5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74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14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149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1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41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42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89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7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6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2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0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14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5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7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43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4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438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73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80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29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67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22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14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499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0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8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7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912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07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07/22/2025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24" r:id="rId6"/>
    <p:sldLayoutId id="2147483725" r:id="rId7"/>
    <p:sldLayoutId id="2147483716" r:id="rId8"/>
    <p:sldLayoutId id="2147483717" r:id="rId9"/>
    <p:sldLayoutId id="2147483730" r:id="rId10"/>
    <p:sldLayoutId id="2147483731" r:id="rId11"/>
    <p:sldLayoutId id="2147483732" r:id="rId12"/>
    <p:sldLayoutId id="2147483667" r:id="rId13"/>
    <p:sldLayoutId id="2147483729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714" r:id="rId43"/>
    <p:sldLayoutId id="214748371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19" r:id="rId52"/>
    <p:sldLayoutId id="2147483718" r:id="rId53"/>
    <p:sldLayoutId id="2147483720" r:id="rId54"/>
    <p:sldLayoutId id="2147483722" r:id="rId55"/>
    <p:sldLayoutId id="2147483721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666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431" y="190500"/>
            <a:ext cx="5777442" cy="3960876"/>
          </a:xfrm>
        </p:spPr>
        <p:txBody>
          <a:bodyPr/>
          <a:lstStyle/>
          <a:p>
            <a:r>
              <a:rPr lang="en-US" dirty="0"/>
              <a:t>WHO Performance Dashboard User Manual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DA174-FC3D-8B25-FBB8-DC2004FF79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57806"/>
            <a:ext cx="3258201" cy="313810"/>
          </a:xfrm>
        </p:spPr>
        <p:txBody>
          <a:bodyPr/>
          <a:lstStyle/>
          <a:p>
            <a:r>
              <a:rPr lang="en-GB" altLang="zh-CN" dirty="0"/>
              <a:t>Presented by George Ugochukwu 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1D70537-3C83-5003-51B8-A842481562D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8061" y="-8885"/>
            <a:ext cx="5679347" cy="68757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2E8-E1C5-8492-C1D5-29FE2DA3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15" y="1058974"/>
            <a:ext cx="7839200" cy="81427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0CFF-33BA-40A7-97F0-C6447EB1EA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4941" y="2587692"/>
            <a:ext cx="511674" cy="444763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6367A-BB7A-8051-6A15-38A5D2FD1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/>
          <a:lstStyle/>
          <a:p>
            <a:r>
              <a:rPr lang="en-US" dirty="0"/>
              <a:t>Introduction and Concept of Indicators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41623-C93A-A988-9072-29441DFDFF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4941" y="3736734"/>
            <a:ext cx="511674" cy="444763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2CC19-7F2B-EE8A-631D-BF358C4792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/>
          <a:lstStyle/>
          <a:p>
            <a:r>
              <a:rPr lang="en-US" dirty="0"/>
              <a:t>Top 10 &amp; Bottom 10 States for Contraceptive Prevalence</a:t>
            </a:r>
            <a:endParaRPr lang="en-US" altLang="zh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C9990B-4CBC-B95E-82E8-AA6C63575B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4941" y="4888713"/>
            <a:ext cx="511674" cy="444763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D7AF39-2A62-109D-9DEE-64F0D0E00B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/>
          <a:lstStyle/>
          <a:p>
            <a:r>
              <a:rPr lang="en-US" dirty="0"/>
              <a:t>Period of Noticeable Increase in HIV Prevalence</a:t>
            </a:r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E21D22-9D8E-139A-698A-919C658CAA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5543" y="2590187"/>
            <a:ext cx="511674" cy="444763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9F7AD9-3F14-3822-9D87-108BA16C2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/>
          <a:lstStyle/>
          <a:p>
            <a:r>
              <a:rPr lang="en-US" dirty="0"/>
              <a:t>Male‑to‑Female Testing‑and‑Awareness Ratio (Age 15–49)</a:t>
            </a:r>
            <a:endParaRPr lang="en-US" altLang="zh-C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CEBF20-4229-EA43-3ED1-C6B2F0188E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85543" y="3736734"/>
            <a:ext cx="511674" cy="444763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941DEC-046B-01AD-5A20-4C7BE4862C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/>
          <a:lstStyle/>
          <a:p>
            <a:r>
              <a:rPr lang="en-US" dirty="0"/>
              <a:t>States with Highest &amp; Lowest Condom Usage</a:t>
            </a:r>
            <a:endParaRPr lang="en-US" altLang="zh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4EBC0-5516-8AFC-9209-D40AEDF7C9AF}"/>
              </a:ext>
            </a:extLst>
          </p:cNvPr>
          <p:cNvSpPr/>
          <p:nvPr/>
        </p:nvSpPr>
        <p:spPr>
          <a:xfrm>
            <a:off x="6319791" y="4728927"/>
            <a:ext cx="511674" cy="5116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06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EDBE8A1-9479-B858-FA27-49C8E7573415}"/>
              </a:ext>
            </a:extLst>
          </p:cNvPr>
          <p:cNvSpPr txBox="1">
            <a:spLocks/>
          </p:cNvSpPr>
          <p:nvPr/>
        </p:nvSpPr>
        <p:spPr>
          <a:xfrm>
            <a:off x="7081566" y="4333088"/>
            <a:ext cx="4381500" cy="11112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Dashboard Interpretation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553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29DD-C637-6D58-9668-FD966181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/>
          <a:p>
            <a:r>
              <a:rPr lang="en-US" dirty="0"/>
              <a:t>Introduction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7EAD9-959E-9DC1-682E-CB26BBBABD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9538" y="2349931"/>
            <a:ext cx="4338570" cy="509820"/>
          </a:xfrm>
        </p:spPr>
        <p:txBody>
          <a:bodyPr/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DFA98-E71B-0DD1-2D15-D11B958855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12700" y="2956430"/>
            <a:ext cx="4338568" cy="620822"/>
          </a:xfrm>
        </p:spPr>
        <p:txBody>
          <a:bodyPr/>
          <a:lstStyle/>
          <a:p>
            <a:r>
              <a:rPr lang="en-US" dirty="0"/>
              <a:t>WHO Performance Dashboard User Manual</a:t>
            </a:r>
            <a:endParaRPr lang="en-US" altLang="zh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4B8151-9227-2E1F-90CC-CFCC6E625D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74226" y="3298105"/>
            <a:ext cx="4253882" cy="739384"/>
          </a:xfrm>
        </p:spPr>
        <p:txBody>
          <a:bodyPr/>
          <a:lstStyle/>
          <a:p>
            <a:r>
              <a:rPr lang="en-US" altLang="zh-CN" dirty="0"/>
              <a:t>Key Component</a:t>
            </a:r>
            <a:r>
              <a:rPr lang="en-US" altLang="zh-CN" noProof="1"/>
              <a:t> </a:t>
            </a:r>
            <a:r>
              <a:rPr lang="en-US" dirty="0"/>
              <a:t>→ </a:t>
            </a:r>
            <a:r>
              <a:rPr lang="en-US" altLang="zh-CN" noProof="1"/>
              <a:t> </a:t>
            </a:r>
            <a:r>
              <a:rPr lang="en-US" dirty="0"/>
              <a:t>→ 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FF06B-FE34-6544-9BD7-4137086609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79206" y="3472885"/>
            <a:ext cx="4532980" cy="564604"/>
          </a:xfrm>
        </p:spPr>
        <p:txBody>
          <a:bodyPr/>
          <a:lstStyle/>
          <a:p>
            <a:pPr algn="l"/>
            <a:r>
              <a:rPr lang="en-US" altLang="zh-CN" dirty="0"/>
              <a:t>Indicator summary tiles, state-level map, disaggregation breakdowns trend analysis, gender ratio comparison.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9F2DCA-60AE-BF82-A2A0-D7CE6B1BD4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63894" y="2222098"/>
            <a:ext cx="4338570" cy="739384"/>
          </a:xfrm>
        </p:spPr>
        <p:txBody>
          <a:bodyPr/>
          <a:lstStyle/>
          <a:p>
            <a:r>
              <a:rPr lang="en-US" altLang="zh-CN" dirty="0"/>
              <a:t>Purpose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006931-D748-8319-4CC6-5C0785AD4D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79206" y="2907933"/>
            <a:ext cx="4338568" cy="493635"/>
          </a:xfrm>
        </p:spPr>
        <p:txBody>
          <a:bodyPr/>
          <a:lstStyle/>
          <a:p>
            <a:r>
              <a:rPr lang="en-US" altLang="zh-CN" dirty="0"/>
              <a:t>Guide users through each charts, slicers, and the overall dashboard workflow.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3B1D61-37B3-937B-2699-0D0D0FFFE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217186" y="4084358"/>
            <a:ext cx="4338570" cy="564604"/>
          </a:xfrm>
        </p:spPr>
        <p:txBody>
          <a:bodyPr/>
          <a:lstStyle/>
          <a:p>
            <a:r>
              <a:rPr lang="en-US" altLang="zh-CN" dirty="0"/>
              <a:t>Indicators Concept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755FC0-15B7-4CE6-9003-292C2A6D42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79206" y="4297680"/>
            <a:ext cx="4338568" cy="1718873"/>
          </a:xfrm>
        </p:spPr>
        <p:txBody>
          <a:bodyPr/>
          <a:lstStyle/>
          <a:p>
            <a:r>
              <a:rPr lang="en-US" dirty="0"/>
              <a:t>When I built a monthly sales dashboard in Power BI, I added KPI cards and conditional formatting to create colored indicators that instantly showed me which product categories were underperforming—so I could spend my time addressing issues instead of digging through raw data.</a:t>
            </a:r>
            <a:endParaRPr lang="en-US" altLang="zh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3317E-29DD-32B0-5088-F4C1932A2D78}"/>
              </a:ext>
            </a:extLst>
          </p:cNvPr>
          <p:cNvSpPr txBox="1"/>
          <p:nvPr/>
        </p:nvSpPr>
        <p:spPr>
          <a:xfrm>
            <a:off x="2411317" y="4580062"/>
            <a:ext cx="3523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 </a:t>
            </a:r>
            <a:r>
              <a:rPr lang="en-US" sz="1400" b="1" dirty="0"/>
              <a:t>indicator</a:t>
            </a:r>
            <a:r>
              <a:rPr lang="en-US" sz="1400" dirty="0"/>
              <a:t> is a simple visual, like a colored dot, arrow, gauge or KPI card, that shows at a glance whether a key metric is on track (e.g. “good,” “warning,” or “critical”).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172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50BB380-A9DB-ACD4-F233-E5FFECE5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054319"/>
          </a:xfrm>
        </p:spPr>
        <p:txBody>
          <a:bodyPr/>
          <a:lstStyle/>
          <a:p>
            <a:r>
              <a:rPr lang="en-US" dirty="0"/>
              <a:t>Top 10 &amp; Bottom 10 States for Contraceptive Prevalence</a:t>
            </a:r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4A689C-09F0-1D75-A75A-CDCEB2EF5C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1"/>
            <a:ext cx="2136022" cy="486322"/>
          </a:xfrm>
        </p:spPr>
        <p:txBody>
          <a:bodyPr/>
          <a:lstStyle/>
          <a:p>
            <a:r>
              <a:rPr lang="en-US" dirty="0"/>
              <a:t>Slicer setup</a:t>
            </a:r>
            <a:endParaRPr lang="zh-CN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E1D6A0-CFB4-78F8-3838-6F90124B58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0579" y="3428999"/>
            <a:ext cx="2129153" cy="2409669"/>
          </a:xfrm>
        </p:spPr>
        <p:txBody>
          <a:bodyPr/>
          <a:lstStyle/>
          <a:p>
            <a:pPr algn="l"/>
            <a:r>
              <a:rPr lang="en-US" altLang="zh-CN" noProof="1"/>
              <a:t>Indicators </a:t>
            </a:r>
            <a:r>
              <a:rPr lang="en-US" dirty="0"/>
              <a:t>→ select Contraceptive prevalence.</a:t>
            </a:r>
          </a:p>
          <a:p>
            <a:pPr algn="l"/>
            <a:br>
              <a:rPr lang="en-US" dirty="0"/>
            </a:br>
            <a:r>
              <a:rPr lang="en-US" dirty="0"/>
              <a:t>Data Source →  choose MICS(and separately NDHS, NHMIS)</a:t>
            </a:r>
          </a:p>
          <a:p>
            <a:pPr algn="l"/>
            <a:br>
              <a:rPr lang="en-US" dirty="0"/>
            </a:br>
            <a:r>
              <a:rPr lang="en-US" dirty="0"/>
              <a:t>Period→  Pick 2016(then repeat for 2018 &amp; 2019)</a:t>
            </a:r>
            <a:endParaRPr lang="en-US" altLang="zh-CN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AF8CED-3CCD-09C7-7087-8E44CF4CD09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474097"/>
          </a:xfrm>
        </p:spPr>
        <p:txBody>
          <a:bodyPr/>
          <a:lstStyle/>
          <a:p>
            <a:r>
              <a:rPr lang="en-US" dirty="0"/>
              <a:t>Map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53C697-9DC4-885F-DA96-3E4DC9EC4D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89374" y="3429000"/>
            <a:ext cx="2422358" cy="1574154"/>
          </a:xfrm>
        </p:spPr>
        <p:txBody>
          <a:bodyPr/>
          <a:lstStyle/>
          <a:p>
            <a:r>
              <a:rPr lang="en-US" altLang="zh-CN" noProof="1"/>
              <a:t>Hover over the largest bubbles </a:t>
            </a:r>
            <a:r>
              <a:rPr lang="en-US" dirty="0"/>
              <a:t>→  top ranked states.</a:t>
            </a:r>
          </a:p>
          <a:p>
            <a:r>
              <a:rPr lang="en-US" altLang="zh-CN" noProof="1"/>
              <a:t>Hover over the smallest bubbles </a:t>
            </a:r>
            <a:r>
              <a:rPr lang="en-US" dirty="0"/>
              <a:t>→  bottom-ranked states.</a:t>
            </a:r>
            <a:endParaRPr lang="en-US" altLang="zh-CN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C696D-D9EB-91BA-F901-234E30BAEE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542032"/>
            <a:ext cx="2136022" cy="365761"/>
          </a:xfrm>
        </p:spPr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D715B-3AD8-7DAD-A358-15F6E596FB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8243" y="3443368"/>
            <a:ext cx="2129153" cy="1574154"/>
          </a:xfrm>
        </p:spPr>
        <p:txBody>
          <a:bodyPr/>
          <a:lstStyle/>
          <a:p>
            <a:r>
              <a:rPr lang="en-US" altLang="zh-CN" noProof="1"/>
              <a:t>In the visual filters pane set a Top N filter: Top 10 by SumofValues, then remove it and set Bottom 10.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60C12-D36D-54B5-1791-49AEEBA8F2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486323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91A6B6-59C4-CBE6-6B07-5FC85D6D6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522066"/>
            <a:ext cx="2723809" cy="2851302"/>
          </a:xfrm>
        </p:spPr>
        <p:txBody>
          <a:bodyPr/>
          <a:lstStyle/>
          <a:p>
            <a:r>
              <a:rPr lang="en-US" b="1" dirty="0"/>
              <a:t>MICS 2016</a:t>
            </a:r>
            <a:endParaRPr lang="en-US" dirty="0"/>
          </a:p>
          <a:p>
            <a:r>
              <a:rPr lang="en-US" b="1" dirty="0"/>
              <a:t>Top 10 States</a:t>
            </a:r>
            <a:r>
              <a:rPr lang="en-US" dirty="0"/>
              <a:t>: National, Enugu, Oyo, Adamawa, Niger, Kogi, Ekiti, North-West, South-South</a:t>
            </a:r>
          </a:p>
          <a:p>
            <a:r>
              <a:rPr lang="en-US" b="1" dirty="0"/>
              <a:t>Bottom 10 States</a:t>
            </a:r>
            <a:r>
              <a:rPr lang="en-US" dirty="0"/>
              <a:t>: Bauchi, South-West, North-Central, Zamfara, Sokoto, Gombe, Bayelsa, Rivers, Akwa Ibom, Delta, Kaduna</a:t>
            </a:r>
          </a:p>
          <a:p>
            <a:r>
              <a:rPr lang="en-US" i="1" dirty="0"/>
              <a:t>(Note: No MICS data available for 2018 and 2019)</a:t>
            </a:r>
            <a:endParaRPr lang="en-US" dirty="0"/>
          </a:p>
          <a:p>
            <a:endParaRPr lang="en-US" altLang="zh-CN" dirty="0"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1590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6D63A-7237-4246-3C82-401A49F65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51D21-44C6-777B-2405-B7AB6F5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256" y="118454"/>
            <a:ext cx="5116011" cy="1820492"/>
          </a:xfrm>
        </p:spPr>
        <p:txBody>
          <a:bodyPr anchor="b">
            <a:normAutofit fontScale="90000"/>
          </a:bodyPr>
          <a:lstStyle/>
          <a:p>
            <a:r>
              <a:rPr lang="en-US" sz="4400" dirty="0"/>
              <a:t>Period of Noticeable Increase in HIV Prevalence</a:t>
            </a:r>
            <a:endParaRPr lang="en-US" altLang="zh-CN" sz="4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881698-DE18-D708-6420-C3FECD4E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3566" y="2092232"/>
            <a:ext cx="7200611" cy="2350604"/>
          </a:xfrm>
        </p:spPr>
        <p:txBody>
          <a:bodyPr/>
          <a:lstStyle/>
          <a:p>
            <a:r>
              <a:rPr lang="en-US" altLang="zh-CN" sz="2000" dirty="0"/>
              <a:t>Indicators </a:t>
            </a:r>
            <a:r>
              <a:rPr lang="en-US" sz="2000" dirty="0"/>
              <a:t>→ select HIV prevalence</a:t>
            </a:r>
            <a:br>
              <a:rPr lang="en-US" sz="2000" dirty="0"/>
            </a:br>
            <a:r>
              <a:rPr lang="en-US" sz="2000" dirty="0"/>
              <a:t>Look at the Trends Over Time line chart.</a:t>
            </a:r>
          </a:p>
          <a:p>
            <a:r>
              <a:rPr lang="en-US" altLang="zh-CN" sz="2000" dirty="0"/>
              <a:t>The steepest slope marks when prevalence surged.</a:t>
            </a:r>
          </a:p>
          <a:p>
            <a:r>
              <a:rPr lang="en-US" altLang="zh-CN" sz="2000" dirty="0"/>
              <a:t>For example, the steepest uptick occurs between 2018 and 2019.</a:t>
            </a:r>
          </a:p>
          <a:p>
            <a:r>
              <a:rPr lang="en-US" altLang="zh-CN" sz="2000" dirty="0"/>
              <a:t>For precision, hover on each year’s point to read the exact value.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9C8BD-1A77-17A0-2F00-447898569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2" y="4596122"/>
            <a:ext cx="842063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B51A-48B2-1AA7-553B-75EB9666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360" y="323850"/>
            <a:ext cx="7016816" cy="1600374"/>
          </a:xfrm>
        </p:spPr>
        <p:txBody>
          <a:bodyPr/>
          <a:lstStyle/>
          <a:p>
            <a:r>
              <a:rPr lang="en-US" dirty="0"/>
              <a:t>Male‑to‑Female Testing‑and‑Awareness Ratio (Age 15–49)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2EDDA-BA68-C643-A74B-A2F911582C3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76360" y="2890268"/>
            <a:ext cx="462842" cy="468312"/>
          </a:xfr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B6E51-C0C9-3D50-4204-D56442C352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/>
          <a:lstStyle/>
          <a:p>
            <a:r>
              <a:rPr lang="en-US" altLang="zh-CN" dirty="0"/>
              <a:t>Indicators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1BD13-F43F-E3F4-E8B5-BA27ADF5DE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/>
          <a:lstStyle/>
          <a:p>
            <a:r>
              <a:rPr lang="en-US" altLang="zh-CN" dirty="0"/>
              <a:t>Select HIV tested &amp; aware (or however that indicator is named)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4E74B2-2C30-52D6-3CCF-D7926A8BD5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76360" y="4173480"/>
            <a:ext cx="462842" cy="468312"/>
          </a:xfr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7E2E19-0569-13F7-77B3-8F2AA14FCF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/>
          <a:lstStyle/>
          <a:p>
            <a:r>
              <a:rPr lang="en-US" altLang="zh-CN" dirty="0"/>
              <a:t>Slicer </a:t>
            </a:r>
            <a:r>
              <a:rPr lang="en-US" dirty="0"/>
              <a:t>→ choose 15-49</a:t>
            </a:r>
            <a:endParaRPr lang="en-US" altLang="zh-C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9CA5AA-8342-475D-7005-D2DFF0F7E0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6360" y="5465091"/>
            <a:ext cx="462842" cy="468312"/>
          </a:xfr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C7B59B-312F-2250-CF8A-336F8318544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/>
          <a:lstStyle/>
          <a:p>
            <a:r>
              <a:rPr lang="en-US" dirty="0"/>
              <a:t>Instructions</a:t>
            </a:r>
            <a:endParaRPr lang="zh-CN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7A28B2-79DF-5C1A-BCCC-434F7510E3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844649"/>
            <a:ext cx="6342304" cy="915053"/>
          </a:xfrm>
        </p:spPr>
        <p:txBody>
          <a:bodyPr/>
          <a:lstStyle/>
          <a:p>
            <a:r>
              <a:rPr lang="en-US" altLang="zh-CN" dirty="0"/>
              <a:t>Look at the Disaggregation Pane:</a:t>
            </a:r>
          </a:p>
          <a:p>
            <a:r>
              <a:rPr lang="en-US" altLang="zh-CN" dirty="0"/>
              <a:t>The Pie chart by Gender shows the share of Male vs. Females.</a:t>
            </a:r>
          </a:p>
          <a:p>
            <a:r>
              <a:rPr lang="en-US" altLang="zh-CN" dirty="0"/>
              <a:t>The Bar chart by Age can also be toggled by gender.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8D959B-2EEC-8FA1-8742-144133FF90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4FEB2BF-68F2-A1C6-C501-D7E91D2B597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163"/>
            <a:ext cx="4210050" cy="2063813"/>
          </a:xfrm>
        </p:spPr>
      </p:pic>
    </p:spTree>
    <p:extLst>
      <p:ext uri="{BB962C8B-B14F-4D97-AF65-F5344CB8AC3E}">
        <p14:creationId xmlns:p14="http://schemas.microsoft.com/office/powerpoint/2010/main" val="85618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25259-D1E2-BE33-EEEA-60B8B510EF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6587" y="165378"/>
            <a:ext cx="784225" cy="673100"/>
          </a:xfrm>
        </p:spPr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6ECEC-AA94-999E-6292-489D93542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384" y="1060704"/>
            <a:ext cx="9208521" cy="1188636"/>
          </a:xfrm>
        </p:spPr>
        <p:txBody>
          <a:bodyPr/>
          <a:lstStyle/>
          <a:p>
            <a:r>
              <a:rPr lang="en-US" sz="3600" dirty="0"/>
              <a:t>States with Highest &amp; Lowest Condom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7506C-53D4-1C4B-9755-BB906A98F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914" y="2729061"/>
            <a:ext cx="10617086" cy="3759200"/>
          </a:xfrm>
        </p:spPr>
        <p:txBody>
          <a:bodyPr/>
          <a:lstStyle/>
          <a:p>
            <a:pPr algn="l"/>
            <a:r>
              <a:rPr lang="en-US" sz="2000" b="1" dirty="0"/>
              <a:t>Indicators</a:t>
            </a:r>
            <a:r>
              <a:rPr lang="en-US" sz="2000" dirty="0"/>
              <a:t> → select </a:t>
            </a:r>
            <a:r>
              <a:rPr lang="en-US" sz="2000" b="1" dirty="0"/>
              <a:t>Condom usage (%)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Map</a:t>
            </a:r>
            <a:r>
              <a:rPr lang="en-US" sz="2000" dirty="0"/>
              <a:t> or </a:t>
            </a:r>
            <a:r>
              <a:rPr lang="en-US" sz="2000" b="1" dirty="0"/>
              <a:t>Bar chart</a:t>
            </a:r>
            <a:endParaRPr lang="en-US" sz="2000" dirty="0"/>
          </a:p>
          <a:p>
            <a:pPr algn="l"/>
            <a:r>
              <a:rPr lang="en-US" sz="2000" b="1" dirty="0"/>
              <a:t>On the map, highest bubble = highest usage; smallest = lowest.</a:t>
            </a:r>
            <a:br>
              <a:rPr lang="en-US" sz="2000" b="1" dirty="0"/>
            </a:br>
            <a:r>
              <a:rPr lang="en-US" sz="2000" b="1" dirty="0"/>
              <a:t>Or re-use the “Top/Bottom 10” bar chart idea: set Visual filter </a:t>
            </a:r>
            <a:r>
              <a:rPr lang="en-US" sz="2000" dirty="0"/>
              <a:t>→ Top N = 1 and Bottom N = 1 to get the single highest/lowest state.</a:t>
            </a:r>
            <a:r>
              <a:rPr lang="en-US" sz="2000" b="1" dirty="0"/>
              <a:t> 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Instructions</a:t>
            </a:r>
            <a:endParaRPr lang="en-US" sz="2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Select one or more indicators to focus the view.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Drag the scroll bar to zoom into a narrower period.</a:t>
            </a:r>
          </a:p>
        </p:txBody>
      </p:sp>
    </p:spTree>
    <p:extLst>
      <p:ext uri="{BB962C8B-B14F-4D97-AF65-F5344CB8AC3E}">
        <p14:creationId xmlns:p14="http://schemas.microsoft.com/office/powerpoint/2010/main" val="427611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7BA31F-D3AC-7341-B158-EAF6DE8E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74" y="502921"/>
            <a:ext cx="10404806" cy="502920"/>
          </a:xfrm>
        </p:spPr>
        <p:txBody>
          <a:bodyPr/>
          <a:lstStyle/>
          <a:p>
            <a:r>
              <a:rPr lang="en-US" dirty="0"/>
              <a:t>Dashboard Interpretation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802682-27E2-57DC-475E-7CC0AA0A02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1605622"/>
            <a:ext cx="2136022" cy="1226677"/>
          </a:xfrm>
        </p:spPr>
        <p:txBody>
          <a:bodyPr/>
          <a:lstStyle/>
          <a:p>
            <a:r>
              <a:rPr lang="en-US" dirty="0"/>
              <a:t>Top 10 &amp; Bottom 10 States for Contraceptive Prevalence</a:t>
            </a:r>
            <a:endParaRPr lang="en-US" altLang="zh-C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05AB3-1A5A-65D8-39B2-623BE6D3E4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397" y="3254082"/>
            <a:ext cx="2939290" cy="3393605"/>
          </a:xfrm>
        </p:spPr>
        <p:txBody>
          <a:bodyPr/>
          <a:lstStyle/>
          <a:p>
            <a:r>
              <a:rPr lang="en-US" b="1" dirty="0"/>
              <a:t>IHME 2016</a:t>
            </a:r>
            <a:endParaRPr lang="en-US" dirty="0"/>
          </a:p>
          <a:p>
            <a:r>
              <a:rPr lang="en-US" b="1" dirty="0"/>
              <a:t>Top State</a:t>
            </a:r>
            <a:r>
              <a:rPr lang="en-US" dirty="0"/>
              <a:t>: National</a:t>
            </a:r>
          </a:p>
          <a:p>
            <a:r>
              <a:rPr lang="en-US" b="1" dirty="0"/>
              <a:t>Bottom State</a:t>
            </a:r>
            <a:r>
              <a:rPr lang="en-US" dirty="0"/>
              <a:t>: National</a:t>
            </a:r>
          </a:p>
          <a:p>
            <a:r>
              <a:rPr lang="en-US" i="1" dirty="0"/>
              <a:t>(Note: No IHME data available for 2018 and 2019)</a:t>
            </a:r>
            <a:endParaRPr lang="en-US" dirty="0"/>
          </a:p>
          <a:p>
            <a:r>
              <a:rPr lang="en-US" b="1" dirty="0"/>
              <a:t>NHMIS 2018</a:t>
            </a:r>
            <a:endParaRPr lang="en-US" dirty="0"/>
          </a:p>
          <a:p>
            <a:r>
              <a:rPr lang="en-US" b="1" dirty="0"/>
              <a:t>Top 10 States</a:t>
            </a:r>
            <a:r>
              <a:rPr lang="en-US" dirty="0"/>
              <a:t>: Plateau, Abia, Oyo, Katsina, Akwa Ibom, Kano, Imo, Kogi, Zamfara, Adamawa</a:t>
            </a:r>
          </a:p>
          <a:p>
            <a:r>
              <a:rPr lang="en-US" b="1" dirty="0"/>
              <a:t>Bottom 10 States</a:t>
            </a:r>
            <a:r>
              <a:rPr lang="en-US" dirty="0"/>
              <a:t>: Kwara, Edo, Gombe, Delta, Cross River, Ekiti, Ogun, Osun, Bauchi, Bayelsa</a:t>
            </a:r>
          </a:p>
          <a:p>
            <a:endParaRPr lang="en-US" altLang="zh-CN" dirty="0">
              <a:sym typeface="Inter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CAB197-5D8A-B51A-1A1C-0FEB2F9A8B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34605" y="1739700"/>
            <a:ext cx="2136022" cy="1092599"/>
          </a:xfrm>
        </p:spPr>
        <p:txBody>
          <a:bodyPr/>
          <a:lstStyle/>
          <a:p>
            <a:r>
              <a:rPr lang="en-US" dirty="0"/>
              <a:t>Period of Noticeable Increase in HIV Prevalence</a:t>
            </a:r>
            <a:endParaRPr lang="en-US" altLang="zh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0E57F7-74B9-BCB8-94E6-CCEA610267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763" y="3333040"/>
            <a:ext cx="2129153" cy="1807380"/>
          </a:xfrm>
        </p:spPr>
        <p:txBody>
          <a:bodyPr/>
          <a:lstStyle/>
          <a:p>
            <a:r>
              <a:rPr lang="en-US" dirty="0"/>
              <a:t>The steepest increase in </a:t>
            </a:r>
            <a:r>
              <a:rPr lang="en-US" b="1" dirty="0"/>
              <a:t>HIV prevalence</a:t>
            </a:r>
            <a:r>
              <a:rPr lang="en-US" dirty="0"/>
              <a:t> occurred between </a:t>
            </a:r>
            <a:r>
              <a:rPr lang="en-US" b="1" dirty="0"/>
              <a:t>2018 and 2019</a:t>
            </a:r>
            <a:r>
              <a:rPr lang="en-US" dirty="0"/>
              <a:t>, as seen in the Trends Over Time chart when filtered by the HIV prevalence indicator.</a:t>
            </a:r>
            <a:endParaRPr lang="en-US" altLang="zh-CN" dirty="0">
              <a:sym typeface="Inter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89D8E-51CD-69BC-12D0-EEF02BA076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02432" y="1689299"/>
            <a:ext cx="2136022" cy="1143000"/>
          </a:xfrm>
        </p:spPr>
        <p:txBody>
          <a:bodyPr/>
          <a:lstStyle/>
          <a:p>
            <a:r>
              <a:rPr lang="en-US" dirty="0"/>
              <a:t>Male‑to‑Female Testing‑and‑Awareness Ratio (Age 15–49)</a:t>
            </a: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7F6CB-96F8-B344-3E8F-0EC5914AEC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3" y="3333040"/>
            <a:ext cx="2129153" cy="2637992"/>
          </a:xfrm>
        </p:spPr>
        <p:txBody>
          <a:bodyPr/>
          <a:lstStyle/>
          <a:p>
            <a:r>
              <a:rPr lang="en-US" dirty="0"/>
              <a:t>Among individuals aged </a:t>
            </a:r>
            <a:r>
              <a:rPr lang="en-US" b="1" dirty="0"/>
              <a:t>15–49</a:t>
            </a:r>
            <a:r>
              <a:rPr lang="en-US" dirty="0"/>
              <a:t>:</a:t>
            </a:r>
          </a:p>
          <a:p>
            <a:r>
              <a:rPr lang="en-US" b="1" dirty="0"/>
              <a:t>480,000 males</a:t>
            </a:r>
            <a:r>
              <a:rPr lang="en-US" dirty="0"/>
              <a:t> were tested for HIV and aware of their results.</a:t>
            </a:r>
          </a:p>
          <a:p>
            <a:r>
              <a:rPr lang="en-US" b="1" dirty="0"/>
              <a:t>560,000 females</a:t>
            </a:r>
            <a:r>
              <a:rPr lang="en-US" dirty="0"/>
              <a:t> were tested and aware.</a:t>
            </a:r>
          </a:p>
          <a:p>
            <a:r>
              <a:rPr lang="en-US" dirty="0"/>
              <a:t>This gives a </a:t>
            </a:r>
            <a:r>
              <a:rPr lang="en-US" b="1" dirty="0"/>
              <a:t>male-to-female ratio of approximately 0.86 : 1</a:t>
            </a:r>
            <a:r>
              <a:rPr lang="en-US" dirty="0"/>
              <a:t>.</a:t>
            </a:r>
          </a:p>
          <a:p>
            <a:endParaRPr lang="en-US" altLang="zh-CN" dirty="0">
              <a:sym typeface="Int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B605D-3DED-12C3-445F-D55AF25609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70259" y="1689299"/>
            <a:ext cx="2136022" cy="928007"/>
          </a:xfrm>
        </p:spPr>
        <p:txBody>
          <a:bodyPr/>
          <a:lstStyle/>
          <a:p>
            <a:r>
              <a:rPr lang="en-US" dirty="0"/>
              <a:t>States with Highest &amp; Lowest Condom Usage</a:t>
            </a:r>
            <a:endParaRPr lang="en-US" altLang="zh-CN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3A2AFAF-E280-6A8F-2868-DF99E44554E2}"/>
              </a:ext>
            </a:extLst>
          </p:cNvPr>
          <p:cNvSpPr>
            <a:spLocks noGrp="1" noChangeArrowheads="1"/>
          </p:cNvSpPr>
          <p:nvPr>
            <p:ph type="body" sz="quarter" idx="27"/>
          </p:nvPr>
        </p:nvSpPr>
        <p:spPr bwMode="auto">
          <a:xfrm>
            <a:off x="9007602" y="3447687"/>
            <a:ext cx="289699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Condom Usage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Edo State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Lowest Condom Usage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Jigawa State</a:t>
            </a:r>
          </a:p>
        </p:txBody>
      </p:sp>
    </p:spTree>
    <p:extLst>
      <p:ext uri="{BB962C8B-B14F-4D97-AF65-F5344CB8AC3E}">
        <p14:creationId xmlns:p14="http://schemas.microsoft.com/office/powerpoint/2010/main" val="31521072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599FA8-926C-4FE5-9E7F-E46CDF48AC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2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746</Words>
  <Application>Microsoft Office PowerPoint</Application>
  <PresentationFormat>Widescreen</PresentationFormat>
  <Paragraphs>85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Inter</vt:lpstr>
      <vt:lpstr>Custom</vt:lpstr>
      <vt:lpstr>WHO Performance Dashboard User Manual</vt:lpstr>
      <vt:lpstr>Outline</vt:lpstr>
      <vt:lpstr>Introduction</vt:lpstr>
      <vt:lpstr>Top 10 &amp; Bottom 10 States for Contraceptive Prevalence</vt:lpstr>
      <vt:lpstr>Period of Noticeable Increase in HIV Prevalence</vt:lpstr>
      <vt:lpstr>Male‑to‑Female Testing‑and‑Awareness Ratio (Age 15–49)</vt:lpstr>
      <vt:lpstr>States with Highest &amp; Lowest Condom Usage</vt:lpstr>
      <vt:lpstr>Dashboard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Geordie Cipher</cp:lastModifiedBy>
  <cp:revision>15</cp:revision>
  <dcterms:modified xsi:type="dcterms:W3CDTF">2025-07-22T20:20:24Z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